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</p:sldMasterIdLst>
  <p:notesMasterIdLst>
    <p:notesMasterId r:id="rId23"/>
  </p:notesMasterIdLst>
  <p:handoutMasterIdLst>
    <p:handoutMasterId r:id="rId24"/>
  </p:handoutMasterIdLst>
  <p:sldIdLst>
    <p:sldId id="354" r:id="rId5"/>
    <p:sldId id="328" r:id="rId6"/>
    <p:sldId id="258" r:id="rId7"/>
    <p:sldId id="332" r:id="rId8"/>
    <p:sldId id="333" r:id="rId9"/>
    <p:sldId id="348" r:id="rId10"/>
    <p:sldId id="349" r:id="rId11"/>
    <p:sldId id="334" r:id="rId12"/>
    <p:sldId id="350" r:id="rId13"/>
    <p:sldId id="351" r:id="rId14"/>
    <p:sldId id="352" r:id="rId15"/>
    <p:sldId id="353" r:id="rId16"/>
    <p:sldId id="355" r:id="rId17"/>
    <p:sldId id="335" r:id="rId18"/>
    <p:sldId id="336" r:id="rId19"/>
    <p:sldId id="337" r:id="rId20"/>
    <p:sldId id="338" r:id="rId21"/>
    <p:sldId id="35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5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5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5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5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B1"/>
    <a:srgbClr val="3399FF"/>
    <a:srgbClr val="33FF33"/>
    <a:srgbClr val="CCECFF"/>
    <a:srgbClr val="FFFF66"/>
    <a:srgbClr val="C0C0C0"/>
    <a:srgbClr val="DDDDDD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743" autoAdjust="0"/>
  </p:normalViewPr>
  <p:slideViewPr>
    <p:cSldViewPr>
      <p:cViewPr>
        <p:scale>
          <a:sx n="60" d="100"/>
          <a:sy n="60" d="100"/>
        </p:scale>
        <p:origin x="-58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704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AEFC7EDE-84C7-49E7-8550-4D53D09D0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FF00"/>
              </a:buClr>
              <a:defRPr b="1"/>
            </a:lvl1pPr>
            <a:lvl2pPr>
              <a:buClr>
                <a:srgbClr val="FFFF00"/>
              </a:buCl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CM-</a:t>
            </a:r>
            <a:fld id="{2FC193F7-5BBE-40FB-8AA1-B1517B61C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934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2057400"/>
            <a:ext cx="38862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38862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CA125-ABF2-4222-B8F4-3AC1353D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524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057400"/>
            <a:ext cx="792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/>
              <a:t>Slide CM-</a:t>
            </a:r>
            <a:fld id="{667F5D1C-4712-4BC7-8897-47F36948B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cap="all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8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n-ea"/>
          <a:cs typeface="Times New Roman" pitchFamily="18" charset="0"/>
        </a:defRPr>
      </a:lvl1pPr>
      <a:lvl2pPr marL="6858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8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  <a:cs typeface="Times New Roman" pitchFamily="18" charset="0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  <a:cs typeface="Times New Roman" pitchFamily="18" charset="0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har char="»"/>
        <a:defRPr sz="2400">
          <a:solidFill>
            <a:srgbClr val="FFFFFF"/>
          </a:solidFill>
          <a:latin typeface="+mn-lt"/>
          <a:cs typeface="Times New Roman" pitchFamily="18" charset="0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har char="»"/>
        <a:defRPr sz="2400">
          <a:solidFill>
            <a:srgbClr val="FFFFFF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har char="»"/>
        <a:defRPr sz="2400">
          <a:solidFill>
            <a:srgbClr val="FFFFFF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har char="»"/>
        <a:defRPr sz="2400">
          <a:solidFill>
            <a:srgbClr val="FFFFFF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har char="»"/>
        <a:defRPr sz="24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CM-</a:t>
            </a:r>
            <a:fld id="{47262B34-2B52-4371-8FDE-AB4370D7D73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533400" y="2492375"/>
            <a:ext cx="8229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kern="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Leadership I for fire and </a:t>
            </a:r>
            <a:r>
              <a:rPr lang="en-US" sz="3600" kern="0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ems</a:t>
            </a:r>
            <a:r>
              <a:rPr lang="en-US" sz="3600" kern="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 strategies for company success </a:t>
            </a:r>
          </a:p>
          <a:p>
            <a:pPr algn="ctr" eaLnBrk="1" hangingPunct="1">
              <a:defRPr/>
            </a:pPr>
            <a:endParaRPr lang="en-US" sz="3600" kern="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3600" kern="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Communications for the Company Officer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93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WRITTEN COMMUNICATION </a:t>
            </a:r>
            <a:r>
              <a:rPr lang="en-US" sz="3200" cap="none" dirty="0" smtClean="0"/>
              <a:t>(cont'd)</a:t>
            </a:r>
            <a:endParaRPr lang="en-US" sz="3200" dirty="0" smtClean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848600" cy="43434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2400" dirty="0" smtClean="0"/>
              <a:t>Report writing: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 smtClean="0"/>
              <a:t>Read by many people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 smtClean="0"/>
              <a:t>Need to be:</a:t>
            </a:r>
          </a:p>
          <a:p>
            <a:pPr marL="630238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--</a:t>
            </a:r>
            <a:r>
              <a:rPr lang="en-US" sz="2400" dirty="0" smtClean="0"/>
              <a:t> Complete</a:t>
            </a:r>
          </a:p>
          <a:p>
            <a:pPr marL="630238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--</a:t>
            </a:r>
            <a:r>
              <a:rPr lang="en-US" sz="2400" dirty="0" smtClean="0"/>
              <a:t> Accurate</a:t>
            </a:r>
          </a:p>
          <a:p>
            <a:pPr marL="630238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--</a:t>
            </a:r>
            <a:r>
              <a:rPr lang="en-US" sz="2400" dirty="0" smtClean="0"/>
              <a:t> Factual</a:t>
            </a:r>
          </a:p>
          <a:p>
            <a:pPr marL="630238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--</a:t>
            </a:r>
            <a:r>
              <a:rPr lang="en-US" sz="2400" dirty="0" smtClean="0"/>
              <a:t> Legible</a:t>
            </a:r>
          </a:p>
          <a:p>
            <a:pPr marL="630238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--</a:t>
            </a:r>
            <a:r>
              <a:rPr lang="en-US" sz="2400" dirty="0" smtClean="0"/>
              <a:t> Consistent</a:t>
            </a:r>
          </a:p>
          <a:p>
            <a:pPr marL="630238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--</a:t>
            </a:r>
            <a:r>
              <a:rPr lang="en-US" sz="2400" dirty="0" smtClean="0"/>
              <a:t> Per policy</a:t>
            </a:r>
          </a:p>
          <a:p>
            <a:pPr marL="630238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-- </a:t>
            </a:r>
            <a:r>
              <a:rPr lang="en-US" sz="2400" dirty="0" smtClean="0"/>
              <a:t>Objective, not subjective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CM-</a:t>
            </a:r>
            <a:fld id="{7E9F35BC-40ED-4CAD-A4F4-A23A18DDA5C2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93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WRITTEN COMMUNICATION </a:t>
            </a:r>
            <a:r>
              <a:rPr lang="en-US" sz="3200" cap="none" dirty="0" smtClean="0"/>
              <a:t>(cont'd)</a:t>
            </a:r>
            <a:endParaRPr lang="en-US" sz="3200" dirty="0" smtClean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924800" cy="38862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2400" dirty="0" smtClean="0"/>
              <a:t>Personnel documentation:</a:t>
            </a:r>
          </a:p>
          <a:p>
            <a:pPr marL="457200" lvl="1" indent="0" eaLnBrk="1" hangingPunct="1">
              <a:spcBef>
                <a:spcPts val="0"/>
              </a:spcBef>
              <a:defRPr/>
            </a:pPr>
            <a:r>
              <a:rPr lang="en-US" sz="2400" dirty="0" smtClean="0"/>
              <a:t> "If you didn't write it down, it didn't happen."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dirty="0" smtClean="0"/>
              <a:t>Personal correspondence:</a:t>
            </a:r>
          </a:p>
          <a:p>
            <a:pPr marL="457200" lvl="1" indent="0" eaLnBrk="1" hangingPunct="1">
              <a:spcBef>
                <a:spcPts val="0"/>
              </a:spcBef>
              <a:defRPr/>
            </a:pPr>
            <a:r>
              <a:rPr lang="en-US" sz="2400" dirty="0" smtClean="0"/>
              <a:t> Personal notes.</a:t>
            </a:r>
          </a:p>
          <a:p>
            <a:pPr marL="457200" lvl="1" indent="0" eaLnBrk="1" hangingPunct="1">
              <a:spcBef>
                <a:spcPts val="0"/>
              </a:spcBef>
              <a:defRPr/>
            </a:pPr>
            <a:r>
              <a:rPr lang="en-US" sz="2400" dirty="0" smtClean="0"/>
              <a:t> Thank you notes.</a:t>
            </a:r>
          </a:p>
          <a:p>
            <a:pPr marL="457200" lvl="1" indent="0" eaLnBrk="1" hangingPunct="1">
              <a:spcBef>
                <a:spcPts val="0"/>
              </a:spcBef>
              <a:defRPr/>
            </a:pPr>
            <a:r>
              <a:rPr lang="en-US" sz="2400" dirty="0" smtClean="0"/>
              <a:t> Letters of commendation.</a:t>
            </a:r>
          </a:p>
          <a:p>
            <a:pPr marL="457200" lvl="1" indent="0" eaLnBrk="1" hangingPunct="1">
              <a:spcBef>
                <a:spcPts val="0"/>
              </a:spcBef>
              <a:defRPr/>
            </a:pPr>
            <a:r>
              <a:rPr lang="en-US" sz="2400" dirty="0" smtClean="0"/>
              <a:t> Best if hand written.</a:t>
            </a:r>
          </a:p>
          <a:p>
            <a:pPr marL="457200" lvl="1" indent="0" eaLnBrk="1" hangingPunct="1">
              <a:spcBef>
                <a:spcPts val="0"/>
              </a:spcBef>
              <a:defRPr/>
            </a:pPr>
            <a:r>
              <a:rPr lang="en-US" sz="2400" dirty="0" smtClean="0"/>
              <a:t> Legible.</a:t>
            </a:r>
          </a:p>
          <a:p>
            <a:pPr marL="457200" lvl="1" indent="0" eaLnBrk="1" hangingPunct="1">
              <a:spcBef>
                <a:spcPts val="0"/>
              </a:spcBef>
              <a:defRPr/>
            </a:pPr>
            <a:r>
              <a:rPr lang="en-US" sz="2400" dirty="0" smtClean="0"/>
              <a:t> Short, but from the heart.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CM-</a:t>
            </a:r>
            <a:fld id="{70A9875F-C3BE-4435-BEA3-069B742ADFDA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93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WRITTEN COMMUNICATION</a:t>
            </a:r>
            <a:r>
              <a:rPr lang="en-US" cap="none" dirty="0" smtClean="0"/>
              <a:t> (cont'd)</a:t>
            </a:r>
            <a:endParaRPr lang="en-US" dirty="0" smtClean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924800" cy="38862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Email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 Keep professional if at work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 Grammar and spelling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 No "texting" shorthand</a:t>
            </a:r>
          </a:p>
          <a:p>
            <a:pPr marL="457200" lvl="1" indent="0" eaLnBrk="1" hangingPunct="1">
              <a:spcBef>
                <a:spcPts val="0"/>
              </a:spcBef>
              <a:defRPr/>
            </a:pPr>
            <a:r>
              <a:rPr lang="en-US" dirty="0" smtClean="0"/>
              <a:t> Work email subject to the Freedom of Information Act (FOIA)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Social networking sites and blogs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 Be careful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You're not anonymous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CM-</a:t>
            </a:r>
            <a:fld id="{CC0002BA-AA43-4676-AAD2-76C4C1F45F2A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CM-</a:t>
            </a:r>
            <a:fld id="{67F42704-9AEC-4255-9455-F320899014D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914400" y="2133600"/>
            <a:ext cx="739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Activity CM.1</a:t>
            </a:r>
            <a:br>
              <a:rPr lang="en-US" sz="4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 Do You Communicate?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93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ORGANIZATIONAL TATTOOS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Informational monikers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 Reputation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 Behavior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 Education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 Association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CM-</a:t>
            </a:r>
            <a:fld id="{047FF58C-5A53-45CC-937E-72B15C4BB644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4" name="Rectangle 6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93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ORGANIZATIONAL TATTOOS</a:t>
            </a:r>
            <a:r>
              <a:rPr lang="en-US" cap="none" dirty="0" smtClean="0"/>
              <a:t> (cont'd)</a:t>
            </a:r>
            <a:endParaRPr lang="en-US" dirty="0" smtClean="0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Get a positive one: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 Ethical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 Fair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 Good listener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 Good trainer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 Team player</a:t>
            </a:r>
          </a:p>
        </p:txBody>
      </p:sp>
      <p:pic>
        <p:nvPicPr>
          <p:cNvPr id="17412" name="Picture 5" descr="MCj043961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057400"/>
            <a:ext cx="43624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CM-</a:t>
            </a:r>
            <a:fld id="{50F757DA-03A1-486F-A150-28BF0E83D8CF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93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ORGANIZATIONAL TATTOOS</a:t>
            </a:r>
            <a:r>
              <a:rPr lang="en-US" cap="none" dirty="0" smtClean="0"/>
              <a:t> (cont'd)</a:t>
            </a:r>
            <a:endParaRPr lang="en-US" dirty="0" smtClean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Negative tattoos are destructive:</a:t>
            </a:r>
          </a:p>
          <a:p>
            <a:pPr marL="457200" lvl="1" indent="0" eaLnBrk="1" hangingPunct="1">
              <a:spcBef>
                <a:spcPts val="0"/>
              </a:spcBef>
              <a:defRPr/>
            </a:pPr>
            <a:r>
              <a:rPr lang="en-US" dirty="0" smtClean="0"/>
              <a:t> Opportunities can be missed.</a:t>
            </a:r>
          </a:p>
          <a:p>
            <a:pPr marL="457200" lvl="1" indent="0" eaLnBrk="1" hangingPunct="1">
              <a:spcBef>
                <a:spcPts val="0"/>
              </a:spcBef>
              <a:defRPr/>
            </a:pPr>
            <a:r>
              <a:rPr lang="en-US" dirty="0" smtClean="0"/>
              <a:t> Good ideas are discounted.</a:t>
            </a:r>
          </a:p>
          <a:p>
            <a:pPr marL="457200" lvl="1" indent="0" eaLnBrk="1" hangingPunct="1">
              <a:spcBef>
                <a:spcPts val="0"/>
              </a:spcBef>
              <a:defRPr/>
            </a:pPr>
            <a:r>
              <a:rPr lang="en-US" dirty="0" smtClean="0"/>
              <a:t> Bad ideas embraced.</a:t>
            </a:r>
          </a:p>
          <a:p>
            <a:pPr marL="457200" lvl="1" indent="0" eaLnBrk="1" hangingPunct="1">
              <a:spcBef>
                <a:spcPts val="0"/>
              </a:spcBef>
              <a:defRPr/>
            </a:pPr>
            <a:r>
              <a:rPr lang="en-US" dirty="0" smtClean="0"/>
              <a:t> Good people aren't allowed to grow fully.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CM-</a:t>
            </a:r>
            <a:fld id="{45CDD705-F56B-4D48-BDF9-990D32931861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93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ORGANIZATIONAL TATTOOS</a:t>
            </a:r>
            <a:r>
              <a:rPr lang="en-US" cap="none" dirty="0" smtClean="0"/>
              <a:t> (cont'd)</a:t>
            </a:r>
            <a:endParaRPr lang="en-US" dirty="0" smtClean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How to get rid of organizational tattoos:</a:t>
            </a:r>
          </a:p>
          <a:p>
            <a:pPr marL="457200" lvl="1" indent="0" eaLnBrk="1" hangingPunct="1">
              <a:spcBef>
                <a:spcPts val="0"/>
              </a:spcBef>
              <a:defRPr/>
            </a:pPr>
            <a:r>
              <a:rPr lang="en-US" dirty="0" smtClean="0"/>
              <a:t> Stop behavior that got you there.</a:t>
            </a:r>
          </a:p>
          <a:p>
            <a:pPr marL="457200" lvl="1" indent="0" eaLnBrk="1" hangingPunct="1">
              <a:spcBef>
                <a:spcPts val="0"/>
              </a:spcBef>
              <a:defRPr/>
            </a:pPr>
            <a:r>
              <a:rPr lang="en-US" dirty="0" smtClean="0"/>
              <a:t> Allow tattoo to "fade."</a:t>
            </a:r>
          </a:p>
          <a:p>
            <a:pPr marL="457200" lvl="1" indent="0" eaLnBrk="1" hangingPunct="1">
              <a:spcBef>
                <a:spcPts val="0"/>
              </a:spcBef>
              <a:defRPr/>
            </a:pPr>
            <a:r>
              <a:rPr lang="en-US" dirty="0" smtClean="0"/>
              <a:t> Replace negative tattoo with positive one.</a:t>
            </a:r>
          </a:p>
          <a:p>
            <a:pPr marL="457200" lvl="1" indent="0" eaLnBrk="1" hangingPunct="1">
              <a:spcBef>
                <a:spcPts val="0"/>
              </a:spcBef>
              <a:defRPr/>
            </a:pPr>
            <a:r>
              <a:rPr lang="en-US" dirty="0" smtClean="0"/>
              <a:t> Supervisors must discourage placing negative tattoos on their people.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CM-</a:t>
            </a:r>
            <a:fld id="{F6D379CF-806F-4295-872A-42B844FCA1CE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CM-</a:t>
            </a:r>
            <a:fld id="{0551B457-09A5-479A-AEB1-641B0635179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762000" y="2209800"/>
            <a:ext cx="762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Activity CM.2</a:t>
            </a:r>
            <a:br>
              <a:rPr lang="en-US" sz="4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Organizational Tattoos in Practice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8" name="Rectangle 8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477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OBJECTIVES</a:t>
            </a:r>
          </a:p>
        </p:txBody>
      </p:sp>
      <p:sp>
        <p:nvSpPr>
          <p:cNvPr id="9728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The students will: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Describe different types or methods most commonly used to communicate.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Discuss what makes communication effective given different situations.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Identify organizational tattoos that prevent effective communication.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CM-</a:t>
            </a:r>
            <a:fld id="{6E7B9247-3A06-4CF1-B99B-3F71D88E2863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172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OVERVIEW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4953000" cy="38862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Types of Communication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Organizational Tattoos</a:t>
            </a:r>
          </a:p>
        </p:txBody>
      </p:sp>
      <p:pic>
        <p:nvPicPr>
          <p:cNvPr id="5124" name="Picture 11" descr="MPj043285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05000"/>
            <a:ext cx="2451100" cy="37338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CM-</a:t>
            </a:r>
            <a:fld id="{1332C7D3-E409-46DA-9A47-81E2565BA378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10" name="Rectangle 18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693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Types of Communication</a:t>
            </a:r>
          </a:p>
        </p:txBody>
      </p:sp>
      <p:sp>
        <p:nvSpPr>
          <p:cNvPr id="136211" name="Rectangle 1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Verbal: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 Language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 Vocabulary     </a:t>
            </a:r>
          </a:p>
          <a:p>
            <a:pPr marL="803275" lvl="1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--</a:t>
            </a:r>
            <a:r>
              <a:rPr lang="en-US" dirty="0" smtClean="0"/>
              <a:t> Slang </a:t>
            </a:r>
          </a:p>
          <a:p>
            <a:pPr marL="1031875" lvl="1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--</a:t>
            </a:r>
            <a:r>
              <a:rPr lang="en-US" dirty="0" smtClean="0"/>
              <a:t> Industry</a:t>
            </a:r>
          </a:p>
          <a:p>
            <a:pPr marL="809625" lvl="1" indent="7938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Terminology</a:t>
            </a:r>
          </a:p>
          <a:p>
            <a:pPr marL="914400" lvl="1" indent="-455613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–</a:t>
            </a:r>
            <a:r>
              <a:rPr lang="en-US" dirty="0" smtClean="0"/>
              <a:t> Simply the words</a:t>
            </a:r>
          </a:p>
        </p:txBody>
      </p:sp>
      <p:pic>
        <p:nvPicPr>
          <p:cNvPr id="6148" name="Picture 4" descr="MPj040259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3581400" cy="2865438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CM-</a:t>
            </a:r>
            <a:fld id="{9178F708-4CF5-4724-AE90-283EDAFD724E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8" name="Rectangle 1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7010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Types of Communication </a:t>
            </a:r>
            <a:r>
              <a:rPr lang="en-US" cap="none" dirty="0" smtClean="0"/>
              <a:t>(cont'd)</a:t>
            </a:r>
            <a:endParaRPr lang="en-US" dirty="0" smtClean="0"/>
          </a:p>
        </p:txBody>
      </p:sp>
      <p:sp>
        <p:nvSpPr>
          <p:cNvPr id="137229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4419600" cy="38862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Nonverbal:</a:t>
            </a:r>
          </a:p>
          <a:p>
            <a:pPr marL="457200" lvl="1" indent="0" eaLnBrk="1" hangingPunct="1">
              <a:spcBef>
                <a:spcPts val="0"/>
              </a:spcBef>
              <a:defRPr/>
            </a:pPr>
            <a:r>
              <a:rPr lang="en-US" dirty="0" smtClean="0"/>
              <a:t> We send 65 percent of all messages nonverbally.</a:t>
            </a:r>
          </a:p>
          <a:p>
            <a:pPr marL="457200" lvl="1" indent="0" eaLnBrk="1" hangingPunct="1">
              <a:spcBef>
                <a:spcPts val="0"/>
              </a:spcBef>
              <a:defRPr/>
            </a:pPr>
            <a:r>
              <a:rPr lang="en-US" dirty="0" smtClean="0"/>
              <a:t> We say so much without saying a thing.</a:t>
            </a:r>
          </a:p>
        </p:txBody>
      </p:sp>
      <p:pic>
        <p:nvPicPr>
          <p:cNvPr id="7172" name="Picture 16" descr="333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09800"/>
            <a:ext cx="3657600" cy="24384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CM-</a:t>
            </a:r>
            <a:fld id="{B0BD8AE2-134A-498E-9639-FABE2CB059DA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93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Types of Communication </a:t>
            </a:r>
            <a:r>
              <a:rPr lang="en-US" cap="none" dirty="0" smtClean="0"/>
              <a:t>(cont'd)</a:t>
            </a:r>
            <a:endParaRPr lang="en-US" dirty="0" smtClean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Nonverbal: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 Body language</a:t>
            </a:r>
          </a:p>
          <a:p>
            <a:pPr marL="914400" lvl="1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--</a:t>
            </a:r>
            <a:r>
              <a:rPr lang="en-US" dirty="0" smtClean="0"/>
              <a:t> Face</a:t>
            </a:r>
          </a:p>
          <a:p>
            <a:pPr marL="914400" lvl="1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--</a:t>
            </a:r>
            <a:r>
              <a:rPr lang="en-US" dirty="0" smtClean="0"/>
              <a:t>Arms, hands,</a:t>
            </a:r>
          </a:p>
          <a:p>
            <a:pPr marL="914400" lvl="1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--</a:t>
            </a:r>
            <a:r>
              <a:rPr lang="en-US" dirty="0" smtClean="0"/>
              <a:t> Movement, posture</a:t>
            </a:r>
          </a:p>
          <a:p>
            <a:pPr marL="914400" lvl="1" indent="-45720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–</a:t>
            </a:r>
            <a:r>
              <a:rPr lang="en-US" dirty="0" smtClean="0"/>
              <a:t> How we stand or face each other</a:t>
            </a:r>
          </a:p>
          <a:p>
            <a:pPr marL="1087438" lvl="2" indent="-457200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--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Males--typically 90-degree angles</a:t>
            </a:r>
          </a:p>
          <a:p>
            <a:pPr marL="1087438" lvl="2" indent="-457200"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--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Women--face-to-face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CM-</a:t>
            </a:r>
            <a:fld id="{0678BD3B-BE4D-488B-9FBE-6A429276A168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543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Types of Communication</a:t>
            </a:r>
            <a:r>
              <a:rPr lang="en-US" sz="4000" cap="none" dirty="0" smtClean="0"/>
              <a:t> (cont'd)</a:t>
            </a:r>
            <a:endParaRPr lang="en-US" sz="4000" dirty="0" smtClean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305800" cy="38862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3200" dirty="0" err="1" smtClean="0"/>
              <a:t>Paraverbal</a:t>
            </a:r>
            <a:r>
              <a:rPr lang="en-US" sz="3200" dirty="0" smtClean="0"/>
              <a:t>--it's not what you say, but how you say it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3200" dirty="0" smtClean="0"/>
              <a:t> Tone of voice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3200" dirty="0" smtClean="0"/>
              <a:t> Volume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3200" dirty="0" smtClean="0"/>
              <a:t> Enunciation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3200" dirty="0" smtClean="0"/>
              <a:t> Sarcasm can be sensed</a:t>
            </a:r>
          </a:p>
          <a:p>
            <a:pPr marL="457200" lvl="1" indent="0" eaLnBrk="1" hangingPunct="1">
              <a:spcBef>
                <a:spcPts val="0"/>
              </a:spcBef>
              <a:defRPr/>
            </a:pPr>
            <a:r>
              <a:rPr lang="en-US" sz="3200" dirty="0" smtClean="0"/>
              <a:t> Emphasis on the wrong word can give different meaning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3200" dirty="0" smtClean="0"/>
              <a:t> Pausing can change a meaning as well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CM-</a:t>
            </a:r>
            <a:fld id="{1A6B26A8-513A-49CD-AFC8-CA66379F715E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93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Types of Communication </a:t>
            </a:r>
            <a:r>
              <a:rPr lang="en-US" cap="none" dirty="0" smtClean="0"/>
              <a:t>(cont'd)</a:t>
            </a:r>
            <a:endParaRPr lang="en-US" dirty="0" smtClean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876800" cy="41910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Written communication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Business writing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Report writing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Personnel documentation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Personal correspondence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/>
              <a:t>Email</a:t>
            </a:r>
          </a:p>
          <a:p>
            <a:pPr marL="457200" lvl="1" indent="1588" eaLnBrk="1" hangingPunct="1">
              <a:spcBef>
                <a:spcPts val="0"/>
              </a:spcBef>
              <a:defRPr/>
            </a:pPr>
            <a:r>
              <a:rPr lang="en-US" dirty="0" smtClean="0"/>
              <a:t> Social networking sites            and blogs</a:t>
            </a:r>
          </a:p>
        </p:txBody>
      </p:sp>
      <p:grpSp>
        <p:nvGrpSpPr>
          <p:cNvPr id="10244" name="Group 15"/>
          <p:cNvGrpSpPr>
            <a:grpSpLocks noChangeAspect="1"/>
          </p:cNvGrpSpPr>
          <p:nvPr/>
        </p:nvGrpSpPr>
        <p:grpSpPr bwMode="auto">
          <a:xfrm>
            <a:off x="5715000" y="1703388"/>
            <a:ext cx="2395538" cy="4240212"/>
            <a:chOff x="3600" y="580"/>
            <a:chExt cx="1766" cy="3127"/>
          </a:xfrm>
        </p:grpSpPr>
        <p:pic>
          <p:nvPicPr>
            <p:cNvPr id="10246" name="Picture 12" descr="MPj04389680000[1]"/>
            <p:cNvPicPr>
              <a:picLocks noChangeAspect="1" noChangeArrowheads="1"/>
            </p:cNvPicPr>
            <p:nvPr/>
          </p:nvPicPr>
          <p:blipFill>
            <a:blip r:embed="rId2" cstate="print"/>
            <a:srcRect t="42857" r="46428" b="5952"/>
            <a:stretch>
              <a:fillRect/>
            </a:stretch>
          </p:blipFill>
          <p:spPr bwMode="auto">
            <a:xfrm>
              <a:off x="3600" y="1248"/>
              <a:ext cx="1173" cy="1680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</p:spPr>
        </p:pic>
        <p:pic>
          <p:nvPicPr>
            <p:cNvPr id="10247" name="Picture 13" descr="MPj0442488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86559">
              <a:off x="4277" y="580"/>
              <a:ext cx="1032" cy="1344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</p:spPr>
        </p:pic>
        <p:pic>
          <p:nvPicPr>
            <p:cNvPr id="10248" name="Picture 14" descr="MPj0401860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589794">
              <a:off x="3873" y="2712"/>
              <a:ext cx="1493" cy="995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CM-</a:t>
            </a:r>
            <a:fld id="{AB803D92-F3CC-49A6-8418-01AF7CA05781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WRITTEN COMMUNICATION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Business writing:</a:t>
            </a:r>
          </a:p>
          <a:p>
            <a:pPr marL="457200" lvl="1" indent="0" eaLnBrk="1" hangingPunct="1">
              <a:spcBef>
                <a:spcPts val="0"/>
              </a:spcBef>
              <a:defRPr/>
            </a:pPr>
            <a:r>
              <a:rPr lang="en-US" dirty="0" smtClean="0"/>
              <a:t> Company Officers (COs) need to know how to write a professional letter, memo, and formal thank you letter.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CM-</a:t>
            </a:r>
            <a:fld id="{C6F74A72-088A-445E-8D33-F0D1CC82C1DF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EDC403B6402B4A94AF905BFBE0BED0" ma:contentTypeVersion="4" ma:contentTypeDescription="Create a new document." ma:contentTypeScope="" ma:versionID="89eb6dd4aa3e4d6b7bba1bf1ed42da1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5518143-736C-4676-8E5E-0C572AE350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B0F9A9-BB4B-412C-B355-689ABDE8B5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C7711DD-9C1A-4CF7-84B5-B3D18372157D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2916</TotalTime>
  <Words>536</Words>
  <Application>Microsoft Office PowerPoint</Application>
  <PresentationFormat>On-screen Show (4:3)</PresentationFormat>
  <Paragraphs>126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Times New Roman</vt:lpstr>
      <vt:lpstr>Arial</vt:lpstr>
      <vt:lpstr>Custom Design</vt:lpstr>
      <vt:lpstr>Slide 1</vt:lpstr>
      <vt:lpstr>OBJECTIVES</vt:lpstr>
      <vt:lpstr>OVERVIEW</vt:lpstr>
      <vt:lpstr>Types of Communication</vt:lpstr>
      <vt:lpstr>Types of Communication (cont'd)</vt:lpstr>
      <vt:lpstr>Types of Communication (cont'd)</vt:lpstr>
      <vt:lpstr>Types of Communication (cont'd)</vt:lpstr>
      <vt:lpstr>Types of Communication (cont'd)</vt:lpstr>
      <vt:lpstr>WRITTEN COMMUNICATION</vt:lpstr>
      <vt:lpstr>WRITTEN COMMUNICATION (cont'd)</vt:lpstr>
      <vt:lpstr>WRITTEN COMMUNICATION (cont'd)</vt:lpstr>
      <vt:lpstr>WRITTEN COMMUNICATION (cont'd)</vt:lpstr>
      <vt:lpstr>Slide 13</vt:lpstr>
      <vt:lpstr>ORGANIZATIONAL TATTOOS</vt:lpstr>
      <vt:lpstr>ORGANIZATIONAL TATTOOS (cont'd)</vt:lpstr>
      <vt:lpstr>ORGANIZATIONAL TATTOOS (cont'd)</vt:lpstr>
      <vt:lpstr>ORGANIZATIONAL TATTOOS (cont'd)</vt:lpstr>
      <vt:lpstr>Slide 18</vt:lpstr>
    </vt:vector>
  </TitlesOfParts>
  <Company>NETC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</dc:title>
  <dc:creator>Tracy Boyd</dc:creator>
  <cp:lastModifiedBy>jboggs</cp:lastModifiedBy>
  <cp:revision>91</cp:revision>
  <dcterms:created xsi:type="dcterms:W3CDTF">1998-09-10T17:52:18Z</dcterms:created>
  <dcterms:modified xsi:type="dcterms:W3CDTF">2010-06-29T18:28:31Z</dcterms:modified>
</cp:coreProperties>
</file>